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0F0B-1515-4645-A79D-E409EE951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578C5-ABB2-4C22-83B2-6F92AF4E8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459E-CBDB-4ABD-BC41-90D68BBD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685DF-65BD-4722-86AF-71C11C28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1BFBB-9E2D-4F4A-A9D3-D1D4F231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8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0CC5-63FD-43FC-A913-DC617E74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20C67-5B73-445E-A2CA-940302388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9DA4C-32DA-4B41-8452-D93ED6D2C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20F4D-EA70-4490-A8E3-9FCB788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207FD-DEEA-4601-AA22-D23EAB109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9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3A9DD7-CD83-4B42-ACA9-F20AA3229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40F7-C876-431E-B658-754B233E9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47FE9-6C27-4098-B3E8-6C0CDCED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70F60-CD74-4071-9BE9-2A3AEFF5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0A566-A587-42B5-A9DB-AEDA2EE8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274F-3732-47D0-B1A1-A61B6E5F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2ECF4-A670-443F-809D-1D01AB2C5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13CD6-CA39-460B-9E73-411D4A8B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3EA8F-0D7D-4DA8-A777-677E33C1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04A8F-3365-48C3-8F15-F3C907E4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2D76-AA53-4337-A170-AEB1BCCA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19855-8C02-4C5E-913C-9CA65EBDB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BEE90-ACAC-4B7A-A3B0-8B09D4D3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0DBF5-FCAB-4F06-8275-13D43192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8452-91ED-4739-94BB-D337FBDA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A09C-B1CF-4627-AB13-78E821D6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6F0CD-B09F-417E-84D1-658B8E260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ABEBB-47D9-4105-A895-720FC57DC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BF103-B1BA-4281-BE00-FA80EA44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3D953-65A6-4B3D-8F8F-DAC26281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D336B-B2BE-4F8D-8FB0-91D239E9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2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69EB-657E-452B-AB88-7F89D360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FB17A-8D30-4274-8825-B38AFD2C3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1C227-3B02-435C-BF95-805C74BC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19DB5-A697-4C60-9E21-26E9B1600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B94577-20E9-43C2-B84F-E07C6E93F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A1339-C8CB-4EFB-8FDE-E7314CE3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F5E91-C327-4975-A618-9DC3E41F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87CD7-1A01-4D5F-80E4-09D44FA7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1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4CE7-4B26-435A-99FD-70007F50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821B8-DDA7-4633-B937-55A30E9D1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97713-4F69-436A-A7EB-1F078C0F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92925-4102-4216-898F-7DC0244C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7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C6152A-8747-4346-914F-0780693BD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D8843-A28B-48DF-B730-88AF09CF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1DD5-4509-477E-BAE4-E4AD5B47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7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97166-FEE3-4685-B86D-953F1C0E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F7CB3-AF4E-4AFE-9A8E-04466A8FE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8CD13-7FF6-484A-9B51-FC625435B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3088C-F97D-4904-8FF5-2B9FAF67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1425-DC25-4E44-BE94-CE9EA766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1E0F6-EE13-4DBD-BC9A-2AE7F272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C2CA-99FD-4876-909E-A3111485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9CD77-58D9-4E19-8930-595F8FC2A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E4A87-6CEF-480C-8B11-2CF713730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3E731-700A-43B5-82B1-673A8FFF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52175-44D6-41D9-8F73-B0A7D4BA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DF30-E404-4548-8851-25396497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75280-BB4D-430B-B115-863645C45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EDC1A-C0B9-41FD-8948-975C902C9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4EDA5-79F3-41DB-95C3-B4762CF49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A436-4034-49E0-8023-8306D852198A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CA7A4-D307-4A95-8E25-1C538FAE8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0834A-FDDD-4826-B591-F4902017C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15E60-4A95-44BE-B198-9CBD3C3C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A7032C8-123E-4244-9B3A-A46C63DD3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24655F-1FD8-46D3-9A6F-ACCE49BC1C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009D92-0880-4CE9-94D8-313A808A44F2}"/>
              </a:ext>
            </a:extLst>
          </p:cNvPr>
          <p:cNvSpPr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4400" b="1" dirty="0">
                <a:latin typeface="Century Gothic" panose="020B0502020202020204" pitchFamily="34" charset="0"/>
              </a:rPr>
              <a:t>Projekat iz </a:t>
            </a:r>
            <a:r>
              <a:rPr lang="sr-Latn-RS" sz="4400" b="1" dirty="0" err="1">
                <a:latin typeface="Century Gothic" panose="020B0502020202020204" pitchFamily="34" charset="0"/>
              </a:rPr>
              <a:t>biostatistike</a:t>
            </a:r>
            <a:endParaRPr lang="sr-Latn-RS" sz="4400" b="1" dirty="0">
              <a:latin typeface="Century Gothic" panose="020B0502020202020204" pitchFamily="34" charset="0"/>
            </a:endParaRPr>
          </a:p>
          <a:p>
            <a:pPr algn="ctr"/>
            <a:endParaRPr lang="sr-Latn-RS" sz="3200" b="1" dirty="0">
              <a:latin typeface="Century Gothic" panose="020B0502020202020204" pitchFamily="34" charset="0"/>
            </a:endParaRPr>
          </a:p>
          <a:p>
            <a:pPr algn="ctr"/>
            <a:r>
              <a:rPr lang="en-US" sz="1600" i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Kreiranje</a:t>
            </a:r>
            <a:r>
              <a:rPr lang="en-US" sz="1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prediktivnih</a:t>
            </a:r>
            <a:r>
              <a:rPr lang="en-US" sz="1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modela</a:t>
            </a:r>
            <a:r>
              <a:rPr lang="en-US" sz="1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kori</a:t>
            </a:r>
            <a:r>
              <a:rPr lang="sr-Latn-RS" sz="1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steći metode </a:t>
            </a:r>
            <a:r>
              <a:rPr lang="sr-Latn-RS" sz="1600" i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multivarijacione</a:t>
            </a:r>
            <a:endParaRPr lang="sr-Latn-RS" sz="1600" i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sr-Latn-RS" sz="1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analize za problem </a:t>
            </a:r>
            <a:r>
              <a:rPr lang="sr-Latn-RS" sz="1600" i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churner</a:t>
            </a:r>
            <a:r>
              <a:rPr lang="sr-Latn-RS" sz="1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-a na muzičkoj platformi</a:t>
            </a:r>
            <a:endParaRPr lang="en-US" sz="1600" i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sr-Latn-RS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A0E1AC-424A-41F2-ADD4-8FE66517CA78}"/>
              </a:ext>
            </a:extLst>
          </p:cNvPr>
          <p:cNvSpPr txBox="1"/>
          <p:nvPr/>
        </p:nvSpPr>
        <p:spPr>
          <a:xfrm>
            <a:off x="9805023" y="6429375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Tamara Đorđević 2018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/0187</a:t>
            </a:r>
          </a:p>
        </p:txBody>
      </p:sp>
    </p:spTree>
    <p:extLst>
      <p:ext uri="{BB962C8B-B14F-4D97-AF65-F5344CB8AC3E}">
        <p14:creationId xmlns:p14="http://schemas.microsoft.com/office/powerpoint/2010/main" val="359797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3D6921F9-B4D4-47DC-A438-246458B2ED41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69B72-2615-41E7-A450-E6E9461252D2}"/>
              </a:ext>
            </a:extLst>
          </p:cNvPr>
          <p:cNvSpPr txBox="1"/>
          <p:nvPr/>
        </p:nvSpPr>
        <p:spPr>
          <a:xfrm>
            <a:off x="276402" y="337549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Analiza</a:t>
            </a:r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pre</a:t>
            </a:r>
            <a:r>
              <a:rPr lang="sr-Latn-RS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življavanja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E732-6BCB-42EC-BA5F-FFB752F7A5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2" y="1183874"/>
            <a:ext cx="10250488" cy="5336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175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3D6921F9-B4D4-47DC-A438-246458B2ED41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69B72-2615-41E7-A450-E6E9461252D2}"/>
              </a:ext>
            </a:extLst>
          </p:cNvPr>
          <p:cNvSpPr txBox="1"/>
          <p:nvPr/>
        </p:nvSpPr>
        <p:spPr>
          <a:xfrm>
            <a:off x="276402" y="337549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Analiza</a:t>
            </a:r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pre</a:t>
            </a:r>
            <a:r>
              <a:rPr lang="sr-Latn-RS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življavanja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75F0B-0CB1-4510-9F7B-5D124408E8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07" y="1099549"/>
            <a:ext cx="10327186" cy="5389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3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3584A-93CF-4F26-BC15-44677519DD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 b="-1"/>
          <a:stretch/>
        </p:blipFill>
        <p:spPr bwMode="auto">
          <a:xfrm>
            <a:off x="1199506" y="4273867"/>
            <a:ext cx="5022215" cy="691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rapezoid 2">
            <a:extLst>
              <a:ext uri="{FF2B5EF4-FFF2-40B4-BE49-F238E27FC236}">
                <a16:creationId xmlns:a16="http://schemas.microsoft.com/office/drawing/2014/main" id="{9D5DD609-34F6-47C1-B32C-5ADA71144362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4DEC8-C3C8-48C4-9841-CEAC0F9E4294}"/>
              </a:ext>
            </a:extLst>
          </p:cNvPr>
          <p:cNvSpPr txBox="1"/>
          <p:nvPr/>
        </p:nvSpPr>
        <p:spPr>
          <a:xfrm>
            <a:off x="276402" y="33754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Zaključak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E8ED1-29BE-444F-ACF8-6035B37E8A59}"/>
              </a:ext>
            </a:extLst>
          </p:cNvPr>
          <p:cNvSpPr txBox="1"/>
          <p:nvPr/>
        </p:nvSpPr>
        <p:spPr>
          <a:xfrm>
            <a:off x="394017" y="1413153"/>
            <a:ext cx="96739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Nakon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izvršene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analize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možemo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zaključiti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da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najveći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broj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korisnika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koji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odlazi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pripada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generaciji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Z,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što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ne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zna</a:t>
            </a:r>
            <a:r>
              <a:rPr lang="sr-Latn-R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či</a:t>
            </a:r>
            <a:r>
              <a:rPr lang="sr-Latn-R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da nisu lojalni brendu jer vidimo da se ovo dešava tek nakon četvrte godine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 </a:t>
            </a:r>
            <a:endParaRPr lang="sr-Latn-RS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Najduže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na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platformi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ostaju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korisnici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koji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pripadaju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generaciji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X,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odnosno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oni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koji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imaju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preko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40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godina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Nešto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manje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ostaju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korisnici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starosne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grupe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preko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25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godina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milenijalci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). </a:t>
            </a:r>
            <a:endParaRPr lang="sr-Latn-RS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ajveći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broj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korisnika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koji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kupuje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premium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paketu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iz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grupe</a:t>
            </a:r>
            <a:r>
              <a:rPr lang="en-U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milenijalaca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E7552-3696-46A8-A177-F6F6512FCD22}"/>
              </a:ext>
            </a:extLst>
          </p:cNvPr>
          <p:cNvSpPr txBox="1"/>
          <p:nvPr/>
        </p:nvSpPr>
        <p:spPr>
          <a:xfrm>
            <a:off x="394017" y="5444847"/>
            <a:ext cx="9405312" cy="662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sr-Latn-RS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Preporuka je da se kompanije fokusira na zadržavanje korisnika koji pripadaju grupi </a:t>
            </a:r>
            <a:r>
              <a:rPr lang="sr-Latn-RS" sz="1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milenijalaca</a:t>
            </a:r>
            <a:r>
              <a:rPr lang="sr-Latn-RS" dirty="0"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(</a:t>
            </a:r>
            <a:r>
              <a:rPr lang="sr-Latn-RS" dirty="0" err="1"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basic</a:t>
            </a:r>
            <a:r>
              <a:rPr lang="sr-Latn-RS" dirty="0"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kao primarni segment)</a:t>
            </a:r>
            <a:endParaRPr lang="en-US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4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02158-C458-4263-AC2F-D14C91B08AF0}"/>
              </a:ext>
            </a:extLst>
          </p:cNvPr>
          <p:cNvSpPr txBox="1"/>
          <p:nvPr/>
        </p:nvSpPr>
        <p:spPr>
          <a:xfrm>
            <a:off x="0" y="298132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Hvala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pa</a:t>
            </a:r>
            <a:r>
              <a:rPr lang="sr-Latn-R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žnji</a:t>
            </a:r>
            <a:r>
              <a:rPr lang="sr-Latn-R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!</a:t>
            </a:r>
            <a:endParaRPr lang="en-US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5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D341CE-1234-42F0-A235-44B5BD684132}"/>
              </a:ext>
            </a:extLst>
          </p:cNvPr>
          <p:cNvSpPr txBox="1"/>
          <p:nvPr/>
        </p:nvSpPr>
        <p:spPr>
          <a:xfrm>
            <a:off x="413158" y="2248999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400" dirty="0">
                <a:latin typeface="Century Gothic" panose="020B0502020202020204" pitchFamily="34" charset="0"/>
              </a:rPr>
              <a:t>C</a:t>
            </a:r>
            <a:r>
              <a:rPr lang="en-US" sz="1400" dirty="0" err="1">
                <a:latin typeface="Century Gothic" panose="020B0502020202020204" pitchFamily="34" charset="0"/>
              </a:rPr>
              <a:t>hurn</a:t>
            </a:r>
            <a:r>
              <a:rPr lang="sr-Latn-RS" sz="1400" dirty="0">
                <a:latin typeface="Century Gothic" panose="020B0502020202020204" pitchFamily="34" charset="0"/>
              </a:rPr>
              <a:t> -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prestanak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korišćenja</a:t>
            </a:r>
            <a:r>
              <a:rPr lang="en-US" sz="1400" dirty="0">
                <a:latin typeface="Century Gothic" panose="020B0502020202020204" pitchFamily="34" charset="0"/>
              </a:rPr>
              <a:t> date </a:t>
            </a:r>
            <a:r>
              <a:rPr lang="en-US" sz="1400" dirty="0" err="1">
                <a:latin typeface="Century Gothic" panose="020B0502020202020204" pitchFamily="34" charset="0"/>
              </a:rPr>
              <a:t>muzičke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platforme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i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prekidanje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članstva</a:t>
            </a:r>
            <a:r>
              <a:rPr lang="en-US" sz="14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D80CF57-9445-4081-8628-88B33A7BDA80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F9713-7711-4AB0-92CC-D0674ADE2FF5}"/>
              </a:ext>
            </a:extLst>
          </p:cNvPr>
          <p:cNvSpPr txBox="1"/>
          <p:nvPr/>
        </p:nvSpPr>
        <p:spPr>
          <a:xfrm>
            <a:off x="276402" y="33754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>
                <a:latin typeface="Century Gothic" panose="020B0502020202020204" pitchFamily="34" charset="0"/>
              </a:rPr>
              <a:t>Identifikacija problema u poslovanju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2D78ED70-70CD-4EF9-B618-AE10C1DE1081}"/>
              </a:ext>
            </a:extLst>
          </p:cNvPr>
          <p:cNvSpPr/>
          <p:nvPr/>
        </p:nvSpPr>
        <p:spPr>
          <a:xfrm rot="5400000">
            <a:off x="-242800" y="3385443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51A80-EBCC-4525-B8F0-21B6AA52AB29}"/>
              </a:ext>
            </a:extLst>
          </p:cNvPr>
          <p:cNvSpPr txBox="1"/>
          <p:nvPr/>
        </p:nvSpPr>
        <p:spPr>
          <a:xfrm>
            <a:off x="276402" y="3338977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>
                <a:latin typeface="Century Gothic" panose="020B0502020202020204" pitchFamily="34" charset="0"/>
              </a:rPr>
              <a:t>Izvori prikupljenih podataka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7AE20-2D8D-47F1-89DA-B9B4480B2F54}"/>
              </a:ext>
            </a:extLst>
          </p:cNvPr>
          <p:cNvSpPr txBox="1"/>
          <p:nvPr/>
        </p:nvSpPr>
        <p:spPr>
          <a:xfrm>
            <a:off x="413158" y="1194885"/>
            <a:ext cx="11272706" cy="707886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sr-Latn-RS" sz="2000" b="1" i="1" dirty="0">
                <a:latin typeface="Century Gothic" panose="020B0502020202020204" pitchFamily="34" charset="0"/>
              </a:rPr>
              <a:t>K</a:t>
            </a:r>
            <a:r>
              <a:rPr lang="en-US" sz="2000" b="1" i="1" dirty="0" err="1">
                <a:latin typeface="Century Gothic" panose="020B0502020202020204" pitchFamily="34" charset="0"/>
              </a:rPr>
              <a:t>ako</a:t>
            </a:r>
            <a:r>
              <a:rPr lang="en-US" sz="2000" b="1" i="1" dirty="0">
                <a:latin typeface="Century Gothic" panose="020B0502020202020204" pitchFamily="34" charset="0"/>
              </a:rPr>
              <a:t> </a:t>
            </a:r>
            <a:r>
              <a:rPr lang="en-US" sz="2000" b="1" i="1" dirty="0" err="1">
                <a:latin typeface="Century Gothic" panose="020B0502020202020204" pitchFamily="34" charset="0"/>
              </a:rPr>
              <a:t>predvideti</a:t>
            </a:r>
            <a:r>
              <a:rPr lang="en-US" sz="2000" b="1" i="1" dirty="0">
                <a:latin typeface="Century Gothic" panose="020B0502020202020204" pitchFamily="34" charset="0"/>
              </a:rPr>
              <a:t> da li </a:t>
            </a:r>
            <a:r>
              <a:rPr lang="en-US" sz="2000" b="1" i="1" dirty="0" err="1">
                <a:latin typeface="Century Gothic" panose="020B0502020202020204" pitchFamily="34" charset="0"/>
              </a:rPr>
              <a:t>će</a:t>
            </a:r>
            <a:r>
              <a:rPr lang="en-US" sz="2000" b="1" i="1" dirty="0">
                <a:latin typeface="Century Gothic" panose="020B0502020202020204" pitchFamily="34" charset="0"/>
              </a:rPr>
              <a:t> </a:t>
            </a:r>
            <a:r>
              <a:rPr lang="en-US" sz="2000" b="1" i="1" dirty="0" err="1">
                <a:latin typeface="Century Gothic" panose="020B0502020202020204" pitchFamily="34" charset="0"/>
              </a:rPr>
              <a:t>postojeći</a:t>
            </a:r>
            <a:r>
              <a:rPr lang="en-US" sz="2000" b="1" i="1" dirty="0">
                <a:latin typeface="Century Gothic" panose="020B0502020202020204" pitchFamily="34" charset="0"/>
              </a:rPr>
              <a:t> </a:t>
            </a:r>
            <a:r>
              <a:rPr lang="en-US" sz="2000" b="1" i="1" dirty="0" err="1">
                <a:latin typeface="Century Gothic" panose="020B0502020202020204" pitchFamily="34" charset="0"/>
              </a:rPr>
              <a:t>korisnik</a:t>
            </a:r>
            <a:r>
              <a:rPr lang="en-US" sz="2000" b="1" i="1" dirty="0">
                <a:latin typeface="Century Gothic" panose="020B0502020202020204" pitchFamily="34" charset="0"/>
              </a:rPr>
              <a:t> </a:t>
            </a:r>
            <a:r>
              <a:rPr lang="en-US" sz="2000" b="1" i="1" dirty="0" err="1">
                <a:latin typeface="Century Gothic" panose="020B0502020202020204" pitchFamily="34" charset="0"/>
              </a:rPr>
              <a:t>obonoviti</a:t>
            </a:r>
            <a:r>
              <a:rPr lang="en-US" sz="2000" b="1" i="1" dirty="0">
                <a:latin typeface="Century Gothic" panose="020B0502020202020204" pitchFamily="34" charset="0"/>
              </a:rPr>
              <a:t> </a:t>
            </a:r>
            <a:r>
              <a:rPr lang="en-US" sz="2000" b="1" i="1" dirty="0" err="1">
                <a:latin typeface="Century Gothic" panose="020B0502020202020204" pitchFamily="34" charset="0"/>
              </a:rPr>
              <a:t>članstvo</a:t>
            </a:r>
            <a:r>
              <a:rPr lang="en-US" sz="2000" b="1" i="1" dirty="0">
                <a:latin typeface="Century Gothic" panose="020B0502020202020204" pitchFamily="34" charset="0"/>
              </a:rPr>
              <a:t> </a:t>
            </a:r>
            <a:r>
              <a:rPr lang="en-US" sz="2000" b="1" i="1" dirty="0" err="1">
                <a:latin typeface="Century Gothic" panose="020B0502020202020204" pitchFamily="34" charset="0"/>
              </a:rPr>
              <a:t>ili</a:t>
            </a:r>
            <a:r>
              <a:rPr lang="en-US" sz="2000" b="1" i="1" dirty="0">
                <a:latin typeface="Century Gothic" panose="020B0502020202020204" pitchFamily="34" charset="0"/>
              </a:rPr>
              <a:t> </a:t>
            </a:r>
            <a:r>
              <a:rPr lang="sr-Latn-RS" sz="2000" b="1" i="1" dirty="0">
                <a:latin typeface="Century Gothic" panose="020B0502020202020204" pitchFamily="34" charset="0"/>
              </a:rPr>
              <a:t>će </a:t>
            </a:r>
            <a:r>
              <a:rPr lang="sr-Latn-RS" sz="2000" b="1" i="1" dirty="0" err="1">
                <a:latin typeface="Century Gothic" panose="020B0502020202020204" pitchFamily="34" charset="0"/>
              </a:rPr>
              <a:t>napusitit</a:t>
            </a:r>
            <a:r>
              <a:rPr lang="sr-Latn-RS" sz="2000" b="1" i="1" dirty="0">
                <a:latin typeface="Century Gothic" panose="020B0502020202020204" pitchFamily="34" charset="0"/>
              </a:rPr>
              <a:t> datu muzičku platformu?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64E8A4-6DD1-475A-B89C-586F877D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2" y="3902546"/>
            <a:ext cx="3115110" cy="241968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BC97FE0-FECF-4E75-AA0B-79FDF376E9A9}"/>
              </a:ext>
            </a:extLst>
          </p:cNvPr>
          <p:cNvSpPr/>
          <p:nvPr/>
        </p:nvSpPr>
        <p:spPr>
          <a:xfrm>
            <a:off x="3221372" y="3708309"/>
            <a:ext cx="721454" cy="377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90D99B-CCA9-4F24-AA5F-CF42709128C3}"/>
              </a:ext>
            </a:extLst>
          </p:cNvPr>
          <p:cNvSpPr txBox="1"/>
          <p:nvPr/>
        </p:nvSpPr>
        <p:spPr>
          <a:xfrm>
            <a:off x="4315173" y="4060076"/>
            <a:ext cx="703003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>
                <a:latin typeface="Century Gothic" panose="020B0502020202020204" pitchFamily="34" charset="0"/>
              </a:rPr>
              <a:t>Povećanja od </a:t>
            </a:r>
            <a:r>
              <a:rPr lang="sr-Latn-RS" b="1" dirty="0">
                <a:latin typeface="Century Gothic" panose="020B0502020202020204" pitchFamily="34" charset="0"/>
              </a:rPr>
              <a:t>5% </a:t>
            </a:r>
            <a:r>
              <a:rPr lang="sr-Latn-RS" dirty="0">
                <a:latin typeface="Century Gothic" panose="020B0502020202020204" pitchFamily="34" charset="0"/>
              </a:rPr>
              <a:t>u zadržavanju postojećih kupaca (</a:t>
            </a:r>
            <a:r>
              <a:rPr lang="sr-Latn-RS" b="1" dirty="0" err="1">
                <a:latin typeface="Century Gothic" panose="020B0502020202020204" pitchFamily="34" charset="0"/>
              </a:rPr>
              <a:t>customer</a:t>
            </a:r>
            <a:r>
              <a:rPr lang="sr-Latn-RS" b="1" dirty="0">
                <a:latin typeface="Century Gothic" panose="020B0502020202020204" pitchFamily="34" charset="0"/>
              </a:rPr>
              <a:t> </a:t>
            </a:r>
            <a:r>
              <a:rPr lang="sr-Latn-RS" b="1" dirty="0" err="1">
                <a:latin typeface="Century Gothic" panose="020B0502020202020204" pitchFamily="34" charset="0"/>
              </a:rPr>
              <a:t>retention</a:t>
            </a:r>
            <a:r>
              <a:rPr lang="sr-Latn-RS" b="1" dirty="0">
                <a:latin typeface="Century Gothic" panose="020B0502020202020204" pitchFamily="34" charset="0"/>
              </a:rPr>
              <a:t> rate</a:t>
            </a:r>
            <a:r>
              <a:rPr lang="sr-Latn-RS" dirty="0">
                <a:latin typeface="Century Gothic" panose="020B0502020202020204" pitchFamily="34" charset="0"/>
              </a:rPr>
              <a:t>) dovodi do povećanja od </a:t>
            </a:r>
            <a:r>
              <a:rPr lang="sr-Latn-RS" b="1" dirty="0">
                <a:latin typeface="Century Gothic" panose="020B0502020202020204" pitchFamily="34" charset="0"/>
              </a:rPr>
              <a:t>25% - 90% </a:t>
            </a:r>
            <a:r>
              <a:rPr lang="sr-Latn-RS" dirty="0">
                <a:latin typeface="Century Gothic" panose="020B0502020202020204" pitchFamily="34" charset="0"/>
              </a:rPr>
              <a:t>u profitu date kompanije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r>
              <a:rPr lang="en-US" sz="1100" i="1" dirty="0">
                <a:latin typeface="Century Gothic" panose="020B0502020202020204" pitchFamily="34" charset="0"/>
              </a:rPr>
              <a:t>        </a:t>
            </a:r>
            <a:r>
              <a:rPr lang="sr-Latn-RS" sz="1100" i="1" dirty="0" err="1">
                <a:latin typeface="Century Gothic" panose="020B0502020202020204" pitchFamily="34" charset="0"/>
              </a:rPr>
              <a:t>Source</a:t>
            </a:r>
            <a:r>
              <a:rPr lang="en-US" sz="1100" i="1" dirty="0">
                <a:latin typeface="Century Gothic" panose="020B0502020202020204" pitchFamily="34" charset="0"/>
              </a:rPr>
              <a:t>: </a:t>
            </a:r>
            <a:r>
              <a:rPr lang="en-US" sz="1100" i="1" dirty="0" err="1">
                <a:latin typeface="Century Gothic" panose="020B0502020202020204" pitchFamily="34" charset="0"/>
              </a:rPr>
              <a:t>Harward</a:t>
            </a:r>
            <a:r>
              <a:rPr lang="en-US" sz="1100" i="1" dirty="0">
                <a:latin typeface="Century Gothic" panose="020B0502020202020204" pitchFamily="34" charset="0"/>
              </a:rPr>
              <a:t> Business Review</a:t>
            </a:r>
          </a:p>
          <a:p>
            <a:endParaRPr lang="en-US" sz="1100" i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Za </a:t>
            </a:r>
            <a:r>
              <a:rPr lang="en-US" dirty="0" err="1">
                <a:latin typeface="Century Gothic" panose="020B0502020202020204" pitchFamily="34" charset="0"/>
              </a:rPr>
              <a:t>ovu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analizu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koriste</a:t>
            </a:r>
            <a:r>
              <a:rPr lang="en-US" dirty="0">
                <a:latin typeface="Century Gothic" panose="020B0502020202020204" pitchFamily="34" charset="0"/>
              </a:rPr>
              <a:t> se </a:t>
            </a:r>
            <a:r>
              <a:rPr lang="en-US" dirty="0" err="1">
                <a:latin typeface="Century Gothic" panose="020B0502020202020204" pitchFamily="34" charset="0"/>
              </a:rPr>
              <a:t>različiti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statistički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modeli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poput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drva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odlučivanja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linearne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regresije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naivnog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Bajesa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cogx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regresije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analize</a:t>
            </a:r>
            <a:r>
              <a:rPr lang="en-US" dirty="0">
                <a:latin typeface="Century Gothic" panose="020B0502020202020204" pitchFamily="34" charset="0"/>
              </a:rPr>
              <a:t> pre</a:t>
            </a:r>
            <a:r>
              <a:rPr lang="sr-Latn-RS" dirty="0" err="1">
                <a:latin typeface="Century Gothic" panose="020B0502020202020204" pitchFamily="34" charset="0"/>
              </a:rPr>
              <a:t>življavanja</a:t>
            </a:r>
            <a:r>
              <a:rPr lang="sr-Latn-RS" dirty="0">
                <a:latin typeface="Century Gothic" panose="020B0502020202020204" pitchFamily="34" charset="0"/>
              </a:rPr>
              <a:t>.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1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81B9E766-CCB7-4531-B139-7DD3AC299A85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A2C5F-823D-4E06-9434-67F33E4C5B02}"/>
              </a:ext>
            </a:extLst>
          </p:cNvPr>
          <p:cNvSpPr txBox="1"/>
          <p:nvPr/>
        </p:nvSpPr>
        <p:spPr>
          <a:xfrm>
            <a:off x="276402" y="337549"/>
            <a:ext cx="27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b="1" dirty="0">
                <a:latin typeface="Century Gothic" panose="020B0502020202020204" pitchFamily="34" charset="0"/>
              </a:rPr>
              <a:t>Istraživački cilj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49352-9F53-4FE0-9C91-C6A365395AEF}"/>
              </a:ext>
            </a:extLst>
          </p:cNvPr>
          <p:cNvSpPr txBox="1"/>
          <p:nvPr/>
        </p:nvSpPr>
        <p:spPr>
          <a:xfrm>
            <a:off x="758438" y="1366399"/>
            <a:ext cx="10522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entury Gothic" panose="020B0502020202020204" pitchFamily="34" charset="0"/>
              </a:rPr>
              <a:t>Cilj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ovog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istraživanja</a:t>
            </a:r>
            <a:r>
              <a:rPr lang="en-US" dirty="0">
                <a:latin typeface="Century Gothic" panose="020B0502020202020204" pitchFamily="34" charset="0"/>
              </a:rPr>
              <a:t> je </a:t>
            </a:r>
            <a:r>
              <a:rPr lang="en-US" dirty="0" err="1">
                <a:latin typeface="Century Gothic" panose="020B0502020202020204" pitchFamily="34" charset="0"/>
              </a:rPr>
              <a:t>pronaći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koje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su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ključne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karakteristike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korisnika</a:t>
            </a:r>
            <a:r>
              <a:rPr lang="en-US" dirty="0">
                <a:latin typeface="Century Gothic" panose="020B0502020202020204" pitchFamily="34" charset="0"/>
              </a:rPr>
              <a:t> koji </a:t>
            </a:r>
            <a:r>
              <a:rPr lang="en-US" dirty="0" err="1">
                <a:latin typeface="Century Gothic" panose="020B0502020202020204" pitchFamily="34" charset="0"/>
              </a:rPr>
              <a:t>odlaze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odnosno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onih</a:t>
            </a:r>
            <a:r>
              <a:rPr lang="en-US" dirty="0">
                <a:latin typeface="Century Gothic" panose="020B0502020202020204" pitchFamily="34" charset="0"/>
              </a:rPr>
              <a:t> koji se </a:t>
            </a:r>
            <a:r>
              <a:rPr lang="en-US" dirty="0" err="1">
                <a:latin typeface="Century Gothic" panose="020B0502020202020204" pitchFamily="34" charset="0"/>
              </a:rPr>
              <a:t>zadržavaju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na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muzičkoj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platformi</a:t>
            </a:r>
            <a:r>
              <a:rPr lang="en-US" dirty="0">
                <a:latin typeface="Century Gothic" panose="020B0502020202020204" pitchFamily="34" charset="0"/>
              </a:rPr>
              <a:t>. </a:t>
            </a:r>
            <a:endParaRPr lang="sr-Latn-RS" dirty="0"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entury Gothic" panose="020B0502020202020204" pitchFamily="34" charset="0"/>
              </a:rPr>
              <a:t>Takođe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potrebno</a:t>
            </a:r>
            <a:r>
              <a:rPr lang="en-US" dirty="0">
                <a:latin typeface="Century Gothic" panose="020B0502020202020204" pitchFamily="34" charset="0"/>
              </a:rPr>
              <a:t> je </a:t>
            </a:r>
            <a:r>
              <a:rPr lang="en-US" dirty="0" err="1">
                <a:latin typeface="Century Gothic" panose="020B0502020202020204" pitchFamily="34" charset="0"/>
              </a:rPr>
              <a:t>predložiti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strategiju</a:t>
            </a:r>
            <a:r>
              <a:rPr lang="en-US" b="1" dirty="0">
                <a:latin typeface="Century Gothic" panose="020B0502020202020204" pitchFamily="34" charset="0"/>
              </a:rPr>
              <a:t> za </a:t>
            </a:r>
            <a:r>
              <a:rPr lang="sr-Latn-RS" b="1" dirty="0">
                <a:latin typeface="Century Gothic" panose="020B0502020202020204" pitchFamily="34" charset="0"/>
              </a:rPr>
              <a:t>dalje delovanje kompanije </a:t>
            </a:r>
            <a:r>
              <a:rPr lang="sr-Latn-RS" dirty="0">
                <a:latin typeface="Century Gothic" panose="020B0502020202020204" pitchFamily="34" charset="0"/>
              </a:rPr>
              <a:t>u odnosu na postavljeni cilj.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E45FB-6FC2-469A-941D-C617A42521E0}"/>
              </a:ext>
            </a:extLst>
          </p:cNvPr>
          <p:cNvSpPr txBox="1"/>
          <p:nvPr/>
        </p:nvSpPr>
        <p:spPr>
          <a:xfrm>
            <a:off x="276401" y="3338977"/>
            <a:ext cx="272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dirty="0" err="1"/>
              <a:t>Istraživačka</a:t>
            </a:r>
            <a:r>
              <a:rPr lang="en-US" dirty="0"/>
              <a:t> </a:t>
            </a:r>
            <a:r>
              <a:rPr lang="en-US" dirty="0" err="1"/>
              <a:t>pitanja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1FCDF-C7BA-45EC-9981-F546D5183AF6}"/>
              </a:ext>
            </a:extLst>
          </p:cNvPr>
          <p:cNvSpPr txBox="1"/>
          <p:nvPr/>
        </p:nvSpPr>
        <p:spPr>
          <a:xfrm>
            <a:off x="758438" y="4436010"/>
            <a:ext cx="8539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Na </a:t>
            </a:r>
            <a:r>
              <a:rPr lang="en-US" dirty="0" err="1">
                <a:latin typeface="Century Gothic" panose="020B0502020202020204" pitchFamily="34" charset="0"/>
              </a:rPr>
              <a:t>koju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starosnu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grupu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korisnika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kompanija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treba</a:t>
            </a:r>
            <a:r>
              <a:rPr lang="en-US" dirty="0">
                <a:latin typeface="Century Gothic" panose="020B0502020202020204" pitchFamily="34" charset="0"/>
              </a:rPr>
              <a:t> da se </a:t>
            </a:r>
            <a:r>
              <a:rPr lang="en-US" dirty="0" err="1">
                <a:latin typeface="Century Gothic" panose="020B0502020202020204" pitchFamily="34" charset="0"/>
              </a:rPr>
              <a:t>fokusira</a:t>
            </a:r>
            <a:r>
              <a:rPr lang="en-US" dirty="0">
                <a:latin typeface="Century Gothic" panose="020B0502020202020204" pitchFamily="34" charset="0"/>
              </a:rPr>
              <a:t>?</a:t>
            </a:r>
            <a:endParaRPr lang="sr-Latn-RS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2.</a:t>
            </a:r>
            <a:r>
              <a:rPr lang="sr-Latn-RS" dirty="0">
                <a:latin typeface="Century Gothic" panose="020B0502020202020204" pitchFamily="34" charset="0"/>
              </a:rPr>
              <a:t>  </a:t>
            </a:r>
            <a:r>
              <a:rPr lang="en-US" dirty="0">
                <a:latin typeface="Century Gothic" panose="020B0502020202020204" pitchFamily="34" charset="0"/>
              </a:rPr>
              <a:t>Da li je </a:t>
            </a:r>
            <a:r>
              <a:rPr lang="en-US" dirty="0" err="1">
                <a:latin typeface="Century Gothic" panose="020B0502020202020204" pitchFamily="34" charset="0"/>
              </a:rPr>
              <a:t>bolje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usmeriti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strategiju</a:t>
            </a:r>
            <a:r>
              <a:rPr lang="en-US" dirty="0">
                <a:latin typeface="Century Gothic" panose="020B0502020202020204" pitchFamily="34" charset="0"/>
              </a:rPr>
              <a:t> ka premium </a:t>
            </a:r>
            <a:r>
              <a:rPr lang="en-US" dirty="0" err="1">
                <a:latin typeface="Century Gothic" panose="020B0502020202020204" pitchFamily="34" charset="0"/>
              </a:rPr>
              <a:t>ili</a:t>
            </a:r>
            <a:r>
              <a:rPr lang="en-US" dirty="0">
                <a:latin typeface="Century Gothic" panose="020B0502020202020204" pitchFamily="34" charset="0"/>
              </a:rPr>
              <a:t> basic </a:t>
            </a:r>
            <a:r>
              <a:rPr lang="en-US" dirty="0" err="1">
                <a:latin typeface="Century Gothic" panose="020B0502020202020204" pitchFamily="34" charset="0"/>
              </a:rPr>
              <a:t>paketu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pretplate</a:t>
            </a:r>
            <a:r>
              <a:rPr lang="en-US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880FCCD9-57AD-4B55-A285-17796D05E3AF}"/>
              </a:ext>
            </a:extLst>
          </p:cNvPr>
          <p:cNvSpPr/>
          <p:nvPr/>
        </p:nvSpPr>
        <p:spPr>
          <a:xfrm rot="5400000">
            <a:off x="-242800" y="3385443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6B2996FB-87A2-4DF0-9843-DDA581EAF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97" y="235155"/>
            <a:ext cx="503510" cy="50351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B1D19C89-2A7D-42B5-A54C-8F9977196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52" y="3226246"/>
            <a:ext cx="507755" cy="5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7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2EF139CF-CE19-4CB0-B091-F1276DE2A450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8DCFF-80F1-40D6-81BC-001EFC9C5B65}"/>
              </a:ext>
            </a:extLst>
          </p:cNvPr>
          <p:cNvSpPr txBox="1"/>
          <p:nvPr/>
        </p:nvSpPr>
        <p:spPr>
          <a:xfrm>
            <a:off x="276402" y="337549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>
                <a:latin typeface="Century Gothic" panose="020B0502020202020204" pitchFamily="34" charset="0"/>
              </a:rPr>
              <a:t>Analiza podataka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DAD76E-B235-40A0-956C-014C7793E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69495"/>
              </p:ext>
            </p:extLst>
          </p:nvPr>
        </p:nvGraphicFramePr>
        <p:xfrm>
          <a:off x="609601" y="1557395"/>
          <a:ext cx="5024926" cy="4542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2463">
                  <a:extLst>
                    <a:ext uri="{9D8B030D-6E8A-4147-A177-3AD203B41FA5}">
                      <a16:colId xmlns:a16="http://schemas.microsoft.com/office/drawing/2014/main" val="1108470823"/>
                    </a:ext>
                  </a:extLst>
                </a:gridCol>
                <a:gridCol w="2512463">
                  <a:extLst>
                    <a:ext uri="{9D8B030D-6E8A-4147-A177-3AD203B41FA5}">
                      <a16:colId xmlns:a16="http://schemas.microsoft.com/office/drawing/2014/main" val="414850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Varijabla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Opis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516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id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Jedinstveni identifikator korisnika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52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datumlogovanja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Datum kada se korisnik ulogovao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788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num_25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Broj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prekinutih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pesama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u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prvih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25%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vremena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njenog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trajanja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327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num_75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Broj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prekinutih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pesama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tokom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50%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75%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vremena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njenog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trajanja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277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num_50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Broj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prekinutih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pesama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u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prvih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50%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vremena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njenog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trajanja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476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num_985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Broj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prekinutih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pesama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tokom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75%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98.5%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vremena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njenog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trajanja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820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num_100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Broj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prekinutih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pesama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nakon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98.5%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njenog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trajanja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172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num_unq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Broj jedinstvenih presl</a:t>
                      </a:r>
                      <a:r>
                        <a:rPr lang="sr-Latn-RS" sz="9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šanih </a:t>
                      </a: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pesama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373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ukupno_vreme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Ukupno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vreme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slušanja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pesama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izraženo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u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sekundama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88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churn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Varijabla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koju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predviđamo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96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grad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Odakle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dolaze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korisnici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76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godine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Broj godina korisnika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241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pol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Pol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306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metod_registorvanja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Metod kako su se registovali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562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datum_registorvanja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Datum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kada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se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korisnik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registovao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22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metod_placanja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Metoda plaćanja korisnika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61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clanstvo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Broj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dana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članstva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369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cena_izabranog_plana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Koja je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cena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izabranog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paketa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84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uplaceno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Koliko je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novca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uplaćeno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5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autoproduzetak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 li je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doslšlo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do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automatske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obnove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50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datumtransakcije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Datum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kada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je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transakcija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izvršena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3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datumisticanjaclanstva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Datum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kada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je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isteklo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članstvo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799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BBAF73F2-4002-4B51-90B8-A3B57A52F910}"/>
              </a:ext>
            </a:extLst>
          </p:cNvPr>
          <p:cNvSpPr/>
          <p:nvPr/>
        </p:nvSpPr>
        <p:spPr>
          <a:xfrm>
            <a:off x="5916540" y="2905570"/>
            <a:ext cx="640935" cy="20168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B6D4FF-EE28-4CC2-B049-E97133EDF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87300"/>
              </p:ext>
            </p:extLst>
          </p:nvPr>
        </p:nvGraphicFramePr>
        <p:xfrm>
          <a:off x="6839488" y="3220715"/>
          <a:ext cx="4825524" cy="13865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2762">
                  <a:extLst>
                    <a:ext uri="{9D8B030D-6E8A-4147-A177-3AD203B41FA5}">
                      <a16:colId xmlns:a16="http://schemas.microsoft.com/office/drawing/2014/main" val="3203935321"/>
                    </a:ext>
                  </a:extLst>
                </a:gridCol>
                <a:gridCol w="2412762">
                  <a:extLst>
                    <a:ext uri="{9D8B030D-6E8A-4147-A177-3AD203B41FA5}">
                      <a16:colId xmlns:a16="http://schemas.microsoft.com/office/drawing/2014/main" val="3312391966"/>
                    </a:ext>
                  </a:extLst>
                </a:gridCol>
              </a:tblGrid>
              <a:tr h="223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Izvedana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varijabla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Opis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46141"/>
                  </a:ext>
                </a:extLst>
              </a:tr>
              <a:tr h="175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region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Da li je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korisnik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iz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Evope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ili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05131"/>
                  </a:ext>
                </a:extLst>
              </a:tr>
              <a:tr h="175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agegroup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Milenijalci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generacija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X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Z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907067"/>
                  </a:ext>
                </a:extLst>
              </a:tr>
              <a:tr h="175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time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Broj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godina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od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registracije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11835"/>
                  </a:ext>
                </a:extLst>
              </a:tr>
              <a:tr h="175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periodofuse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Period Koliko je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koristio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muzičku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platformu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u god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504487"/>
                  </a:ext>
                </a:extLst>
              </a:tr>
              <a:tr h="175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time_of_listening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Vreme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slu</a:t>
                      </a:r>
                      <a:r>
                        <a:rPr lang="sr-Latn-RS" sz="900" dirty="0" err="1">
                          <a:solidFill>
                            <a:schemeClr val="bg1"/>
                          </a:solidFill>
                          <a:effectLst/>
                        </a:rPr>
                        <a:t>šanja</a:t>
                      </a:r>
                      <a:r>
                        <a:rPr lang="sr-Latn-RS" sz="900" dirty="0">
                          <a:solidFill>
                            <a:schemeClr val="bg1"/>
                          </a:solidFill>
                          <a:effectLst/>
                        </a:rPr>
                        <a:t> muzike u minutima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89386"/>
                  </a:ext>
                </a:extLst>
              </a:tr>
              <a:tr h="1752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packet_category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500 – premium, u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</a:rPr>
                        <a:t>suprotnom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</a:rPr>
                        <a:t> basic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72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66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23C38F22-89FA-4543-ABDC-4EFF295D3BA9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4F94A-993F-477D-8404-2D16E1D762AF}"/>
              </a:ext>
            </a:extLst>
          </p:cNvPr>
          <p:cNvSpPr txBox="1"/>
          <p:nvPr/>
        </p:nvSpPr>
        <p:spPr>
          <a:xfrm>
            <a:off x="276402" y="337549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>
                <a:latin typeface="Century Gothic" panose="020B0502020202020204" pitchFamily="34" charset="0"/>
              </a:rPr>
              <a:t>Drvo odlučivanja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E7464-D5F6-4189-B6B1-CDF34D835F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3" y="1165940"/>
            <a:ext cx="4786829" cy="202965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7B079-ABEC-4368-B4A3-EF3FDC9D62F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/>
          <a:stretch/>
        </p:blipFill>
        <p:spPr bwMode="auto">
          <a:xfrm>
            <a:off x="644609" y="3195591"/>
            <a:ext cx="6164580" cy="33248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F29E52-6C7B-45F2-B297-98A7A109EC70}"/>
              </a:ext>
            </a:extLst>
          </p:cNvPr>
          <p:cNvSpPr txBox="1"/>
          <p:nvPr/>
        </p:nvSpPr>
        <p:spPr>
          <a:xfrm>
            <a:off x="6809189" y="5196790"/>
            <a:ext cx="44440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entury Gothic" panose="020B0502020202020204" pitchFamily="34" charset="0"/>
              </a:rPr>
              <a:t>Metod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plaćanja</a:t>
            </a:r>
            <a:r>
              <a:rPr lang="en-US" dirty="0">
                <a:latin typeface="Century Gothic" panose="020B0502020202020204" pitchFamily="34" charset="0"/>
              </a:rPr>
              <a:t>, datum </a:t>
            </a:r>
            <a:r>
              <a:rPr lang="en-US" dirty="0" err="1">
                <a:latin typeface="Century Gothic" panose="020B0502020202020204" pitchFamily="34" charset="0"/>
              </a:rPr>
              <a:t>transakcije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članstvo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i</a:t>
            </a:r>
            <a:r>
              <a:rPr lang="en-US" dirty="0">
                <a:latin typeface="Century Gothic" panose="020B0502020202020204" pitchFamily="34" charset="0"/>
              </a:rPr>
              <a:t> auto </a:t>
            </a:r>
            <a:r>
              <a:rPr lang="en-US" dirty="0" err="1">
                <a:latin typeface="Century Gothic" panose="020B0502020202020204" pitchFamily="34" charset="0"/>
              </a:rPr>
              <a:t>produžetak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su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varijable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koje</a:t>
            </a:r>
            <a:r>
              <a:rPr lang="en-US" dirty="0">
                <a:latin typeface="Century Gothic" panose="020B0502020202020204" pitchFamily="34" charset="0"/>
              </a:rPr>
              <a:t> je model </a:t>
            </a:r>
            <a:r>
              <a:rPr lang="en-US" dirty="0" err="1">
                <a:latin typeface="Century Gothic" panose="020B0502020202020204" pitchFamily="34" charset="0"/>
              </a:rPr>
              <a:t>prepoznao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kao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najbitnije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A12DF-B3AE-4070-AAD4-02EDF4F35421}"/>
              </a:ext>
            </a:extLst>
          </p:cNvPr>
          <p:cNvSpPr txBox="1"/>
          <p:nvPr/>
        </p:nvSpPr>
        <p:spPr>
          <a:xfrm>
            <a:off x="5748555" y="1350357"/>
            <a:ext cx="47868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entury Gothic" panose="020B0502020202020204" pitchFamily="34" charset="0"/>
              </a:rPr>
              <a:t>Kako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bismo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dobili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što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bolje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rezultate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potrebno</a:t>
            </a:r>
            <a:r>
              <a:rPr lang="en-US" dirty="0">
                <a:latin typeface="Century Gothic" panose="020B0502020202020204" pitchFamily="34" charset="0"/>
              </a:rPr>
              <a:t> je </a:t>
            </a:r>
            <a:r>
              <a:rPr lang="en-US" dirty="0" err="1">
                <a:latin typeface="Century Gothic" panose="020B0502020202020204" pitchFamily="34" charset="0"/>
              </a:rPr>
              <a:t>naći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odgovarajuću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vrednost</a:t>
            </a:r>
            <a:r>
              <a:rPr lang="en-US" dirty="0">
                <a:latin typeface="Century Gothic" panose="020B0502020202020204" pitchFamily="34" charset="0"/>
              </a:rPr>
              <a:t> za cp. </a:t>
            </a:r>
            <a:r>
              <a:rPr lang="en-US" dirty="0" err="1">
                <a:latin typeface="Century Gothic" panose="020B0502020202020204" pitchFamily="34" charset="0"/>
              </a:rPr>
              <a:t>Iskorišćena</a:t>
            </a:r>
            <a:r>
              <a:rPr lang="en-US" dirty="0">
                <a:latin typeface="Century Gothic" panose="020B0502020202020204" pitchFamily="34" charset="0"/>
              </a:rPr>
              <a:t> je </a:t>
            </a:r>
            <a:r>
              <a:rPr lang="en-US" dirty="0" err="1">
                <a:latin typeface="Century Gothic" panose="020B0502020202020204" pitchFamily="34" charset="0"/>
              </a:rPr>
              <a:t>biblioteka</a:t>
            </a:r>
            <a:r>
              <a:rPr lang="en-US" dirty="0">
                <a:latin typeface="Century Gothic" panose="020B0502020202020204" pitchFamily="34" charset="0"/>
              </a:rPr>
              <a:t> caret </a:t>
            </a:r>
            <a:r>
              <a:rPr lang="en-US" dirty="0" err="1">
                <a:latin typeface="Century Gothic" panose="020B0502020202020204" pitchFamily="34" charset="0"/>
              </a:rPr>
              <a:t>i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dobijena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vrednost</a:t>
            </a:r>
            <a:r>
              <a:rPr lang="en-US" dirty="0">
                <a:latin typeface="Century Gothic" panose="020B0502020202020204" pitchFamily="34" charset="0"/>
              </a:rPr>
              <a:t> je 0.001. </a:t>
            </a:r>
          </a:p>
        </p:txBody>
      </p:sp>
    </p:spTree>
    <p:extLst>
      <p:ext uri="{BB962C8B-B14F-4D97-AF65-F5344CB8AC3E}">
        <p14:creationId xmlns:p14="http://schemas.microsoft.com/office/powerpoint/2010/main" val="243769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7E24387A-D4A3-4362-B055-6DABFD68A474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89B78-704A-4F82-ACFD-BDEEA1552093}"/>
              </a:ext>
            </a:extLst>
          </p:cNvPr>
          <p:cNvSpPr txBox="1"/>
          <p:nvPr/>
        </p:nvSpPr>
        <p:spPr>
          <a:xfrm>
            <a:off x="276402" y="337549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>
                <a:latin typeface="Century Gothic" panose="020B0502020202020204" pitchFamily="34" charset="0"/>
              </a:rPr>
              <a:t>Drvo odlučivanja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CAF7B-FCB1-490D-969D-E6502ABE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4" y="1528441"/>
            <a:ext cx="2975106" cy="1085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4FE2A-90AC-4BD7-8C9F-7F92F7720BF4}"/>
              </a:ext>
            </a:extLst>
          </p:cNvPr>
          <p:cNvSpPr txBox="1"/>
          <p:nvPr/>
        </p:nvSpPr>
        <p:spPr>
          <a:xfrm>
            <a:off x="4286250" y="1028061"/>
            <a:ext cx="7524750" cy="212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</a:t>
            </a:r>
            <a:r>
              <a:rPr lang="sr-Latn-RS" sz="16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ožemo</a:t>
            </a:r>
            <a:r>
              <a:rPr lang="sr-Latn-R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uočiti da je naš model tačno predvideo da će 31 029 korisnika neće biti </a:t>
            </a:r>
            <a:r>
              <a:rPr lang="sr-Latn-RS" sz="16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churner</a:t>
            </a:r>
            <a:r>
              <a:rPr lang="sr-Latn-R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-i. (</a:t>
            </a:r>
            <a:r>
              <a:rPr lang="sr-Latn-RS" sz="16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true</a:t>
            </a:r>
            <a:r>
              <a:rPr lang="sr-Latn-RS" sz="1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sr-Latn-RS" sz="16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positive</a:t>
            </a:r>
            <a:r>
              <a:rPr lang="sr-Latn-R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)</a:t>
            </a:r>
            <a:endParaRPr lang="sr-Latn-RS" sz="1600" dirty="0">
              <a:latin typeface="Century Gothic" panose="020B0502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Od 31182 korisnika za 153 njih je omašio, odnosno predvideo je da će biti </a:t>
            </a:r>
            <a:r>
              <a:rPr lang="sr-Latn-RS" sz="16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churner</a:t>
            </a:r>
            <a:r>
              <a:rPr lang="sr-Latn-R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-i a nisu (</a:t>
            </a:r>
            <a:r>
              <a:rPr lang="sr-Latn-RS" sz="16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false</a:t>
            </a:r>
            <a:r>
              <a:rPr lang="sr-Latn-RS" sz="1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negative</a:t>
            </a:r>
            <a:r>
              <a:rPr lang="sr-Latn-R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).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Od ukupno 3164 korisnika koji će napustiti platformu model je tačno predvideo za 1909 njih (</a:t>
            </a:r>
            <a:r>
              <a:rPr lang="sr-Latn-RS" sz="16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true</a:t>
            </a:r>
            <a:r>
              <a:rPr lang="sr-Latn-RS" sz="1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negative</a:t>
            </a:r>
            <a:r>
              <a:rPr lang="sr-Latn-R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), a pogrešno za njih 1255 (</a:t>
            </a:r>
            <a:r>
              <a:rPr lang="sr-Latn-RS" sz="16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false</a:t>
            </a:r>
            <a:r>
              <a:rPr lang="sr-Latn-RS" sz="1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sr-Latn-RS" sz="16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positive</a:t>
            </a:r>
            <a:r>
              <a:rPr lang="sr-Latn-R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). </a:t>
            </a:r>
            <a:endParaRPr lang="en-US" sz="16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50BD6-D5D2-49A2-A85E-F884FB55C5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" y="3726778"/>
            <a:ext cx="5205730" cy="212598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97C3B-7B1F-4AEB-95CA-3DC601199F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" y="5976420"/>
            <a:ext cx="5343525" cy="523875"/>
          </a:xfrm>
          <a:prstGeom prst="rect">
            <a:avLst/>
          </a:prstGeom>
          <a:noFill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B096D8-C37F-4218-B330-4C62036D46D4}"/>
              </a:ext>
            </a:extLst>
          </p:cNvPr>
          <p:cNvCxnSpPr/>
          <p:nvPr/>
        </p:nvCxnSpPr>
        <p:spPr>
          <a:xfrm>
            <a:off x="490855" y="3486150"/>
            <a:ext cx="1132014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35082C-B0A8-4049-A36B-DCA69672C7F5}"/>
              </a:ext>
            </a:extLst>
          </p:cNvPr>
          <p:cNvSpPr txBox="1"/>
          <p:nvPr/>
        </p:nvSpPr>
        <p:spPr>
          <a:xfrm>
            <a:off x="6150927" y="4254332"/>
            <a:ext cx="4371975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sr-Latn-RS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</a:t>
            </a:r>
            <a:r>
              <a:rPr lang="sr-Latn-R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97.7% slučajeva možemo odrediti da li će korisnik ostati ili će prekinuti članstvo</a:t>
            </a:r>
            <a:endParaRPr lang="sr-Latn-RS" dirty="0"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4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1D59DF29-F8BB-4019-A301-08A206CF8384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4F9CC-0C13-4620-B862-B9A5D9190F3E}"/>
              </a:ext>
            </a:extLst>
          </p:cNvPr>
          <p:cNvSpPr txBox="1"/>
          <p:nvPr/>
        </p:nvSpPr>
        <p:spPr>
          <a:xfrm>
            <a:off x="276402" y="337549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Linearna regresija 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44CBB-BCC9-40AB-AB88-AC6F0ACE38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4" r="11526"/>
          <a:stretch/>
        </p:blipFill>
        <p:spPr bwMode="auto">
          <a:xfrm>
            <a:off x="276402" y="1377590"/>
            <a:ext cx="5030374" cy="498017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93E6F-7BF0-41CA-B3DA-61DB335E34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49" y="2115267"/>
            <a:ext cx="5375910" cy="137779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47176-52C1-4764-B17B-5E7222B188E7}"/>
              </a:ext>
            </a:extLst>
          </p:cNvPr>
          <p:cNvSpPr txBox="1"/>
          <p:nvPr/>
        </p:nvSpPr>
        <p:spPr>
          <a:xfrm>
            <a:off x="5722798" y="903215"/>
            <a:ext cx="5448300" cy="73866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latin typeface="Century Gothic" panose="020B0502020202020204" pitchFamily="34" charset="0"/>
              </a:rPr>
              <a:t>Možemo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uočiti</a:t>
            </a:r>
            <a:r>
              <a:rPr lang="en-US" sz="1400" dirty="0">
                <a:latin typeface="Century Gothic" panose="020B0502020202020204" pitchFamily="34" charset="0"/>
              </a:rPr>
              <a:t> da je churn, </a:t>
            </a:r>
            <a:r>
              <a:rPr lang="en-US" sz="1400" dirty="0" err="1">
                <a:latin typeface="Century Gothic" panose="020B0502020202020204" pitchFamily="34" charset="0"/>
              </a:rPr>
              <a:t>izlazna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varijabla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najviše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korelisana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sa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varijablom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članstvo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ali</a:t>
            </a:r>
            <a:r>
              <a:rPr lang="en-US" sz="1400" dirty="0">
                <a:latin typeface="Century Gothic" panose="020B0502020202020204" pitchFamily="34" charset="0"/>
              </a:rPr>
              <a:t> za </a:t>
            </a:r>
            <a:r>
              <a:rPr lang="en-US" sz="1400" dirty="0" err="1">
                <a:latin typeface="Century Gothic" panose="020B0502020202020204" pitchFamily="34" charset="0"/>
              </a:rPr>
              <a:t>pravljanje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našeg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modela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iskoristićemo</a:t>
            </a:r>
            <a:r>
              <a:rPr lang="en-US" sz="1400" dirty="0">
                <a:latin typeface="Century Gothic" panose="020B0502020202020204" pitchFamily="34" charset="0"/>
              </a:rPr>
              <a:t> u </a:t>
            </a:r>
            <a:r>
              <a:rPr lang="en-US" sz="1400" dirty="0" err="1">
                <a:latin typeface="Century Gothic" panose="020B0502020202020204" pitchFamily="34" charset="0"/>
              </a:rPr>
              <a:t>početku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sve</a:t>
            </a:r>
            <a:r>
              <a:rPr lang="en-US" sz="1400" dirty="0">
                <a:latin typeface="Century Gothic" panose="020B0502020202020204" pitchFamily="34" charset="0"/>
              </a:rPr>
              <a:t> date </a:t>
            </a:r>
            <a:r>
              <a:rPr lang="en-US" sz="1400" dirty="0" err="1">
                <a:latin typeface="Century Gothic" panose="020B0502020202020204" pitchFamily="34" charset="0"/>
              </a:rPr>
              <a:t>varijable</a:t>
            </a:r>
            <a:r>
              <a:rPr lang="en-US" sz="1400" dirty="0"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E78AF4B1-51A8-4247-9839-2D80A091BA45}"/>
              </a:ext>
            </a:extLst>
          </p:cNvPr>
          <p:cNvSpPr/>
          <p:nvPr/>
        </p:nvSpPr>
        <p:spPr>
          <a:xfrm rot="10800000">
            <a:off x="5722798" y="1749581"/>
            <a:ext cx="5448300" cy="207484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3C7AB2-8AB9-4B19-B510-B77AD8FE38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867679"/>
            <a:ext cx="4747260" cy="2727251"/>
          </a:xfrm>
          <a:prstGeom prst="rect">
            <a:avLst/>
          </a:prstGeom>
          <a:noFill/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B3474B-5C76-4288-A5FE-C3BF80650C25}"/>
              </a:ext>
            </a:extLst>
          </p:cNvPr>
          <p:cNvSpPr/>
          <p:nvPr/>
        </p:nvSpPr>
        <p:spPr>
          <a:xfrm rot="5400000">
            <a:off x="8337613" y="3235761"/>
            <a:ext cx="321183" cy="7521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492A2-EAAA-481F-A2CF-7311D655ACFE}"/>
              </a:ext>
            </a:extLst>
          </p:cNvPr>
          <p:cNvSpPr/>
          <p:nvPr/>
        </p:nvSpPr>
        <p:spPr>
          <a:xfrm>
            <a:off x="10248900" y="3867677"/>
            <a:ext cx="323850" cy="272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4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A609DE-A150-40CB-A335-E694D23446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39" y="2953891"/>
            <a:ext cx="4886148" cy="1746701"/>
          </a:xfrm>
          <a:prstGeom prst="rect">
            <a:avLst/>
          </a:prstGeom>
          <a:noFill/>
        </p:spPr>
      </p:pic>
      <p:sp>
        <p:nvSpPr>
          <p:cNvPr id="3" name="Trapezoid 2">
            <a:extLst>
              <a:ext uri="{FF2B5EF4-FFF2-40B4-BE49-F238E27FC236}">
                <a16:creationId xmlns:a16="http://schemas.microsoft.com/office/drawing/2014/main" id="{1E00333F-E432-4F14-8332-713CF72FA935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D3741-307B-4AED-961D-AC4DA1E44966}"/>
              </a:ext>
            </a:extLst>
          </p:cNvPr>
          <p:cNvSpPr txBox="1"/>
          <p:nvPr/>
        </p:nvSpPr>
        <p:spPr>
          <a:xfrm>
            <a:off x="276402" y="337549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Linearna regresija 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CD07F-04F2-4060-8B27-A2A8865A3E9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2" y="5594768"/>
            <a:ext cx="5362398" cy="54627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D6E3B3-7EE6-4730-8190-CBEFC97A2202}"/>
              </a:ext>
            </a:extLst>
          </p:cNvPr>
          <p:cNvSpPr txBox="1"/>
          <p:nvPr/>
        </p:nvSpPr>
        <p:spPr>
          <a:xfrm>
            <a:off x="665022" y="1293608"/>
            <a:ext cx="4954728" cy="76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Za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sledeći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model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ćemo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uzeti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samo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zavisne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varijable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one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koje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imaju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vif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manji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od 2,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tako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da je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krajnji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model koji se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dobija</a:t>
            </a:r>
            <a:r>
              <a:rPr lang="en-US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:</a:t>
            </a:r>
            <a:endParaRPr lang="en-US" sz="14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7A83E-E2E3-4AB9-B19C-1D2E248532F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28" y="2152651"/>
            <a:ext cx="6282272" cy="33491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87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23B36F28-B0D0-4450-8868-01F389CDC536}"/>
              </a:ext>
            </a:extLst>
          </p:cNvPr>
          <p:cNvSpPr/>
          <p:nvPr/>
        </p:nvSpPr>
        <p:spPr>
          <a:xfrm rot="5400000">
            <a:off x="-242800" y="384015"/>
            <a:ext cx="762001" cy="276401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1EB9C-7CBD-41B0-BF02-832C6BEFC84B}"/>
              </a:ext>
            </a:extLst>
          </p:cNvPr>
          <p:cNvSpPr txBox="1"/>
          <p:nvPr/>
        </p:nvSpPr>
        <p:spPr>
          <a:xfrm>
            <a:off x="276402" y="337549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Analiza</a:t>
            </a:r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pre</a:t>
            </a:r>
            <a:r>
              <a:rPr lang="sr-Latn-RS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življavanja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55CD8-0202-4154-9ADF-189A6D754C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77" y="1447482"/>
            <a:ext cx="5688627" cy="173386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8257DE-BA98-4155-8810-0717D37C83CF}"/>
              </a:ext>
            </a:extLst>
          </p:cNvPr>
          <p:cNvSpPr txBox="1"/>
          <p:nvPr/>
        </p:nvSpPr>
        <p:spPr>
          <a:xfrm>
            <a:off x="6408504" y="1594475"/>
            <a:ext cx="5248275" cy="1439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Time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-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periodOfUse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koja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govori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o tome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koliko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je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korisnik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proveo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na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platformi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od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datuma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registracija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do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datuma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kada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je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prekinuo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članstvo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 </a:t>
            </a:r>
            <a:endParaRPr lang="sr-Latn-RS" sz="14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Event</a:t>
            </a:r>
            <a:r>
              <a:rPr lang="sr-Latn-RS" sz="1400" b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predstavlja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događaj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koji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ispitujemo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churn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u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našem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slučaju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4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Group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–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grupisanje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ćemo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izvršiti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prema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varijabli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b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AgeGroup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odnosno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starosnoj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grupi</a:t>
            </a:r>
            <a:r>
              <a:rPr lang="en-U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4AB3-D9FE-4CB4-ADDD-E720B3F57E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77" y="4068944"/>
            <a:ext cx="6609724" cy="1341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624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759</Words>
  <Application>Microsoft Office PowerPoint</Application>
  <PresentationFormat>Widescreen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Tamara Djordjevic</dc:creator>
  <cp:lastModifiedBy>Tamara Djordjevic</cp:lastModifiedBy>
  <cp:revision>11</cp:revision>
  <dcterms:created xsi:type="dcterms:W3CDTF">2022-06-20T11:09:17Z</dcterms:created>
  <dcterms:modified xsi:type="dcterms:W3CDTF">2022-06-20T13:43:07Z</dcterms:modified>
</cp:coreProperties>
</file>